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A74A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3489" autoAdjust="0"/>
  </p:normalViewPr>
  <p:slideViewPr>
    <p:cSldViewPr snapToGrid="0">
      <p:cViewPr varScale="1">
        <p:scale>
          <a:sx n="41" d="100"/>
          <a:sy n="41" d="100"/>
        </p:scale>
        <p:origin x="209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218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F4128D-4C48-44F5-8CA9-3DEEC19BC03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33747-E797-4D46-BCF7-FA3DBEECCA6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61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14036E-91EB-48CA-86A8-B47966B72D3C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BF6BF1-A5AF-4C59-82BB-F453774C5F0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721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sz="1200" b="0" cap="none" dirty="0">
                <a:solidFill>
                  <a:prstClr val="black"/>
                </a:solidFill>
              </a:rPr>
              <a:t>Divers pays ont adopté, ou sont sur le point de mettre en place, le retrait  des critères de sélection des donneurs de sang fondés sur l’orientation sexuelle. En France , l’arrêté fixant cette abolition a été mis en application en mars 2022 après une série de mesures allégeant progressivement à partir de 2016 les durées d’ajournement des hommes ayant des relations sexuelles avec des hommes. Ce webinaire a pour objectif de décrire les différentes étapes qui ont conduit à l’adoption à cette mesure, avec notamment l’évaluation de leur impact sur la sécurité transfusionnelle infectieuse. Un focus particulier sera fait sur une mesure originale qui a consisté à ouvrir par anticipation aux HSH le don de plasma sécurisé par quarantaine en 2016.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sz="1200" b="0" cap="none" dirty="0">
                <a:solidFill>
                  <a:prstClr val="black"/>
                </a:solidFill>
              </a:rPr>
              <a:t>Deux orateurs animeront ce webinaire :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fr-FR" sz="1200" b="0" cap="none" dirty="0">
                <a:solidFill>
                  <a:prstClr val="black"/>
                </a:solidFill>
              </a:rPr>
              <a:t>Claire SAUVAGE, département des maladies infectieuses, Santé Publique France 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fr-FR" sz="1200" b="0" cap="none" dirty="0">
                <a:solidFill>
                  <a:prstClr val="black"/>
                </a:solidFill>
              </a:rPr>
              <a:t>« Le don de sang et les hommes ayant des relations sexuelles avec des hommes : chronique d’une réintégration - Étapes et impacts sur le risque de transmission d’un agent infectieux par transfusion. » 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fr-FR" sz="1200" b="0" cap="none" dirty="0">
                <a:solidFill>
                  <a:prstClr val="black"/>
                </a:solidFill>
              </a:rPr>
              <a:t>Pierre TIBERGHIEN, EFS Saint Denis 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fr-FR" sz="1200" b="0" cap="none" dirty="0">
                <a:solidFill>
                  <a:prstClr val="black"/>
                </a:solidFill>
              </a:rPr>
              <a:t>« Ouverture du don de plasma sécurisé par quarantaine aux hommes ayant des relations sexuelles avec des hommes : bilan 2016 – 2022 »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BF6BF1-A5AF-4C59-82BB-F453774C5F0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390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1117601"/>
            <a:ext cx="5827782" cy="78232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5909793" y="1117601"/>
            <a:ext cx="1864891" cy="7823201"/>
          </a:xfrm>
          <a:prstGeom prst="rect">
            <a:avLst/>
          </a:prstGeom>
          <a:solidFill>
            <a:srgbClr val="C3C3C3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2028" y="1904391"/>
            <a:ext cx="4663440" cy="4774387"/>
          </a:xfrm>
        </p:spPr>
        <p:txBody>
          <a:bodyPr anchor="b">
            <a:normAutofit/>
          </a:bodyPr>
          <a:lstStyle>
            <a:lvl1pPr algn="l">
              <a:defRPr sz="4590" spc="-85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259" y="6849694"/>
            <a:ext cx="4663440" cy="1341120"/>
          </a:xfrm>
        </p:spPr>
        <p:txBody>
          <a:bodyPr anchor="t">
            <a:normAutofit/>
          </a:bodyPr>
          <a:lstStyle>
            <a:lvl1pPr marL="0" indent="0" algn="l">
              <a:buNone/>
              <a:defRPr sz="17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700"/>
            </a:lvl3pPr>
            <a:lvl4pPr marL="1165860" indent="0" algn="ctr">
              <a:buNone/>
              <a:defRPr sz="1700"/>
            </a:lvl4pPr>
            <a:lvl5pPr marL="1554480" indent="0" algn="ctr">
              <a:buNone/>
              <a:defRPr sz="1700"/>
            </a:lvl5pPr>
            <a:lvl6pPr marL="1943100" indent="0" algn="ctr">
              <a:buNone/>
              <a:defRPr sz="1700"/>
            </a:lvl6pPr>
            <a:lvl7pPr marL="2331720" indent="0" algn="ctr">
              <a:buNone/>
              <a:defRPr sz="1700"/>
            </a:lvl7pPr>
            <a:lvl8pPr marL="2720340" indent="0" algn="ctr">
              <a:buNone/>
              <a:defRPr sz="1700"/>
            </a:lvl8pPr>
            <a:lvl9pPr marL="3108960" indent="0" algn="ctr">
              <a:buNone/>
              <a:defRPr sz="17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3D48-5C63-4CD0-B9D2-B4D2F496D790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AEA7-0C3C-4CCF-BA6B-669D7915826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797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3D48-5C63-4CD0-B9D2-B4D2F496D790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AEA7-0C3C-4CCF-BA6B-669D7915826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249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2887" y="1452880"/>
            <a:ext cx="1797368" cy="72644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65794" y="1274064"/>
            <a:ext cx="4663440" cy="7510272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3D48-5C63-4CD0-B9D2-B4D2F496D790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AEA7-0C3C-4CCF-BA6B-669D7915826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699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lyer 8.5 x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19002" y="535236"/>
            <a:ext cx="5242220" cy="1806628"/>
          </a:xfrm>
        </p:spPr>
        <p:txBody>
          <a:bodyPr lIns="0" tIns="0" rIns="0" bIns="0" anchor="b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5400" b="1" cap="all" baseline="0">
                <a:solidFill>
                  <a:schemeClr val="accent3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1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039565" y="2689705"/>
            <a:ext cx="2521657" cy="322599"/>
          </a:xfr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1800" b="1" cap="none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Heading text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039564" y="3020733"/>
            <a:ext cx="2521657" cy="3235606"/>
          </a:xfrm>
        </p:spPr>
        <p:txBody>
          <a:bodyPr lIns="0" tIns="0" rIns="0" bIns="0">
            <a:noAutofit/>
          </a:bodyPr>
          <a:lstStyle>
            <a:lvl1pPr marL="182880" indent="-182880">
              <a:lnSpc>
                <a:spcPct val="120000"/>
              </a:lnSpc>
              <a:spcBef>
                <a:spcPts val="1100"/>
              </a:spcBef>
              <a:defRPr sz="1100">
                <a:solidFill>
                  <a:schemeClr val="tx2"/>
                </a:solidFill>
              </a:defRPr>
            </a:lvl1pPr>
            <a:lvl2pPr marL="402336" indent="-182880">
              <a:lnSpc>
                <a:spcPct val="120000"/>
              </a:lnSpc>
              <a:spcBef>
                <a:spcPts val="1100"/>
              </a:spcBef>
              <a:defRPr sz="1100">
                <a:solidFill>
                  <a:schemeClr val="tx2"/>
                </a:solidFill>
              </a:defRPr>
            </a:lvl2pPr>
            <a:lvl3pPr marL="402336" indent="-182880">
              <a:lnSpc>
                <a:spcPct val="120000"/>
              </a:lnSpc>
              <a:spcBef>
                <a:spcPts val="1100"/>
              </a:spcBef>
              <a:defRPr sz="1100">
                <a:solidFill>
                  <a:schemeClr val="tx2"/>
                </a:solidFill>
              </a:defRPr>
            </a:lvl3pPr>
            <a:lvl4pPr marL="402336" indent="-182880">
              <a:lnSpc>
                <a:spcPct val="120000"/>
              </a:lnSpc>
              <a:spcBef>
                <a:spcPts val="1100"/>
              </a:spcBef>
              <a:defRPr sz="1100">
                <a:solidFill>
                  <a:schemeClr val="tx2"/>
                </a:solidFill>
              </a:defRPr>
            </a:lvl4pPr>
            <a:lvl5pPr marL="402336" indent="-182880">
              <a:lnSpc>
                <a:spcPct val="120000"/>
              </a:lnSpc>
              <a:spcBef>
                <a:spcPts val="1100"/>
              </a:spcBef>
              <a:defRPr sz="1100">
                <a:solidFill>
                  <a:schemeClr val="tx2"/>
                </a:solidFill>
              </a:defRPr>
            </a:lvl5pPr>
            <a:lvl6pPr marL="402336" indent="-182880">
              <a:lnSpc>
                <a:spcPct val="120000"/>
              </a:lnSpc>
              <a:spcBef>
                <a:spcPts val="1100"/>
              </a:spcBef>
              <a:defRPr sz="1100">
                <a:solidFill>
                  <a:schemeClr val="tx2"/>
                </a:solidFill>
              </a:defRPr>
            </a:lvl6pPr>
            <a:lvl7pPr marL="402336" indent="-182880">
              <a:lnSpc>
                <a:spcPct val="120000"/>
              </a:lnSpc>
              <a:spcBef>
                <a:spcPts val="1100"/>
              </a:spcBef>
              <a:defRPr sz="1100">
                <a:solidFill>
                  <a:schemeClr val="tx2"/>
                </a:solidFill>
              </a:defRPr>
            </a:lvl7pPr>
            <a:lvl8pPr marL="402336" indent="-182880">
              <a:lnSpc>
                <a:spcPct val="120000"/>
              </a:lnSpc>
              <a:spcBef>
                <a:spcPts val="1100"/>
              </a:spcBef>
              <a:defRPr sz="1100">
                <a:solidFill>
                  <a:schemeClr val="tx2"/>
                </a:solidFill>
              </a:defRPr>
            </a:lvl8pPr>
            <a:lvl9pPr marL="402336" indent="-182880">
              <a:lnSpc>
                <a:spcPct val="120000"/>
              </a:lnSpc>
              <a:spcBef>
                <a:spcPts val="1100"/>
              </a:spcBef>
              <a:defRPr sz="11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1319002" y="2743200"/>
            <a:ext cx="2340864" cy="3513138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sp>
        <p:nvSpPr>
          <p:cNvPr id="23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1319002" y="6385715"/>
            <a:ext cx="2340864" cy="406971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800" b="1" i="1" cap="none" baseline="0">
                <a:solidFill>
                  <a:schemeClr val="tx2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Add caption here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1319002" y="7024685"/>
            <a:ext cx="5242220" cy="322599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2800" cap="none" baseline="0">
                <a:solidFill>
                  <a:schemeClr val="accent3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Event date and time</a:t>
            </a:r>
          </a:p>
        </p:txBody>
      </p:sp>
      <p:sp>
        <p:nvSpPr>
          <p:cNvPr id="24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1319002" y="7378973"/>
            <a:ext cx="5242220" cy="322599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2000" cap="none" baseline="0">
                <a:solidFill>
                  <a:schemeClr val="tx2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Event Address, City, ST  ZIP Code</a:t>
            </a:r>
          </a:p>
        </p:txBody>
      </p:sp>
      <p:sp>
        <p:nvSpPr>
          <p:cNvPr id="32" name="Text Placeholder 8"/>
          <p:cNvSpPr>
            <a:spLocks noGrp="1"/>
          </p:cNvSpPr>
          <p:nvPr>
            <p:ph type="body" sz="quarter" idx="18" hasCustomPrompt="1"/>
          </p:nvPr>
        </p:nvSpPr>
        <p:spPr>
          <a:xfrm>
            <a:off x="2356147" y="8683968"/>
            <a:ext cx="2452124" cy="346495"/>
          </a:xfrm>
        </p:spPr>
        <p:txBody>
          <a:bodyPr lIns="0" tIns="0" rIns="0" bIns="0" anchor="b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1200" b="1" cap="all" baseline="0">
                <a:solidFill>
                  <a:schemeClr val="accent3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Company Name</a:t>
            </a:r>
          </a:p>
        </p:txBody>
      </p:sp>
      <p:sp>
        <p:nvSpPr>
          <p:cNvPr id="33" name="Text Placeholder 8"/>
          <p:cNvSpPr>
            <a:spLocks noGrp="1"/>
          </p:cNvSpPr>
          <p:nvPr>
            <p:ph type="body" sz="quarter" idx="19" hasCustomPrompt="1"/>
          </p:nvPr>
        </p:nvSpPr>
        <p:spPr>
          <a:xfrm>
            <a:off x="2356147" y="9038256"/>
            <a:ext cx="2452124" cy="448644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5000"/>
              </a:lnSpc>
              <a:spcBef>
                <a:spcPts val="0"/>
              </a:spcBef>
              <a:buNone/>
              <a:defRPr sz="850" cap="none" baseline="0">
                <a:solidFill>
                  <a:schemeClr val="tx2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Address, City, ST  ZIP CODE</a:t>
            </a:r>
          </a:p>
          <a:p>
            <a:pPr lvl="0"/>
            <a:r>
              <a:rPr lang="en-US" dirty="0"/>
              <a:t>Telephone | Email Address | Web Address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24"/>
          </p:nvPr>
        </p:nvSpPr>
        <p:spPr>
          <a:xfrm>
            <a:off x="1319002" y="8878548"/>
            <a:ext cx="822960" cy="393192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87399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3D48-5C63-4CD0-B9D2-B4D2F496D790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AEA7-0C3C-4CCF-BA6B-669D7915826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068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5794" y="1904391"/>
            <a:ext cx="4663440" cy="4774387"/>
          </a:xfrm>
        </p:spPr>
        <p:txBody>
          <a:bodyPr anchor="b">
            <a:normAutofit/>
          </a:bodyPr>
          <a:lstStyle>
            <a:lvl1pPr>
              <a:defRPr sz="4590" b="0" spc="-85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7453" y="6853123"/>
            <a:ext cx="4663440" cy="1341120"/>
          </a:xfrm>
        </p:spPr>
        <p:txBody>
          <a:bodyPr anchor="t">
            <a:normAutofit/>
          </a:bodyPr>
          <a:lstStyle>
            <a:lvl1pPr marL="0" indent="0">
              <a:buNone/>
              <a:defRPr sz="17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8862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3D48-5C63-4CD0-B9D2-B4D2F496D790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AEA7-0C3C-4CCF-BA6B-669D7915826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326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65794" y="1274064"/>
            <a:ext cx="2215134" cy="7510272"/>
          </a:xfrm>
        </p:spPr>
        <p:txBody>
          <a:bodyPr/>
          <a:lstStyle>
            <a:lvl1pPr>
              <a:defRPr sz="1615"/>
            </a:lvl1pPr>
            <a:lvl2pPr>
              <a:defRPr sz="1445"/>
            </a:lvl2pPr>
            <a:lvl3pPr>
              <a:defRPr sz="1275"/>
            </a:lvl3pPr>
            <a:lvl4pPr>
              <a:defRPr sz="1105"/>
            </a:lvl4pPr>
            <a:lvl5pPr>
              <a:defRPr sz="1105"/>
            </a:lvl5pPr>
            <a:lvl6pPr>
              <a:defRPr sz="1105"/>
            </a:lvl6pPr>
            <a:lvl7pPr>
              <a:defRPr sz="1105"/>
            </a:lvl7pPr>
            <a:lvl8pPr>
              <a:defRPr sz="1105"/>
            </a:lvl8pPr>
            <a:lvl9pPr>
              <a:defRPr sz="110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4052" y="1274064"/>
            <a:ext cx="2215134" cy="7510272"/>
          </a:xfrm>
        </p:spPr>
        <p:txBody>
          <a:bodyPr/>
          <a:lstStyle>
            <a:lvl1pPr>
              <a:defRPr sz="1615"/>
            </a:lvl1pPr>
            <a:lvl2pPr>
              <a:defRPr sz="1445"/>
            </a:lvl2pPr>
            <a:lvl3pPr>
              <a:defRPr sz="1275"/>
            </a:lvl3pPr>
            <a:lvl4pPr>
              <a:defRPr sz="1105"/>
            </a:lvl4pPr>
            <a:lvl5pPr>
              <a:defRPr sz="1105"/>
            </a:lvl5pPr>
            <a:lvl6pPr>
              <a:defRPr sz="1105"/>
            </a:lvl6pPr>
            <a:lvl7pPr>
              <a:defRPr sz="1105"/>
            </a:lvl7pPr>
            <a:lvl8pPr>
              <a:defRPr sz="1105"/>
            </a:lvl8pPr>
            <a:lvl9pPr>
              <a:defRPr sz="110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3D48-5C63-4CD0-B9D2-B4D2F496D790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AEA7-0C3C-4CCF-BA6B-669D7915826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895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65794" y="1501259"/>
            <a:ext cx="2215134" cy="1184656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615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88620" indent="0">
              <a:buNone/>
              <a:defRPr sz="1615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65794" y="2832039"/>
            <a:ext cx="2215134" cy="5900928"/>
          </a:xfrm>
        </p:spPr>
        <p:txBody>
          <a:bodyPr/>
          <a:lstStyle>
            <a:lvl1pPr>
              <a:defRPr sz="1615"/>
            </a:lvl1pPr>
            <a:lvl2pPr>
              <a:defRPr sz="1445"/>
            </a:lvl2pPr>
            <a:lvl3pPr>
              <a:defRPr sz="1275"/>
            </a:lvl3pPr>
            <a:lvl4pPr>
              <a:defRPr sz="1105"/>
            </a:lvl4pPr>
            <a:lvl5pPr>
              <a:defRPr sz="1105"/>
            </a:lvl5pPr>
            <a:lvl6pPr>
              <a:defRPr sz="1105"/>
            </a:lvl6pPr>
            <a:lvl7pPr>
              <a:defRPr sz="1105"/>
            </a:lvl7pPr>
            <a:lvl8pPr>
              <a:defRPr sz="1105"/>
            </a:lvl8pPr>
            <a:lvl9pPr>
              <a:defRPr sz="110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270" y="1501262"/>
            <a:ext cx="2215134" cy="119265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615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88620" indent="0">
              <a:buNone/>
              <a:defRPr sz="1615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84270" y="2832039"/>
            <a:ext cx="2215134" cy="5900928"/>
          </a:xfrm>
        </p:spPr>
        <p:txBody>
          <a:bodyPr/>
          <a:lstStyle>
            <a:lvl1pPr>
              <a:defRPr sz="1615"/>
            </a:lvl1pPr>
            <a:lvl2pPr>
              <a:defRPr sz="1445"/>
            </a:lvl2pPr>
            <a:lvl3pPr>
              <a:defRPr sz="1275"/>
            </a:lvl3pPr>
            <a:lvl4pPr>
              <a:defRPr sz="1105"/>
            </a:lvl4pPr>
            <a:lvl5pPr>
              <a:defRPr sz="1105"/>
            </a:lvl5pPr>
            <a:lvl6pPr>
              <a:defRPr sz="1105"/>
            </a:lvl6pPr>
            <a:lvl7pPr>
              <a:defRPr sz="1105"/>
            </a:lvl7pPr>
            <a:lvl8pPr>
              <a:defRPr sz="1105"/>
            </a:lvl8pPr>
            <a:lvl9pPr>
              <a:defRPr sz="110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3D48-5C63-4CD0-B9D2-B4D2F496D790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AEA7-0C3C-4CCF-BA6B-669D7915826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558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3D48-5C63-4CD0-B9D2-B4D2F496D790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AEA7-0C3C-4CCF-BA6B-669D7915826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181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3D48-5C63-4CD0-B9D2-B4D2F496D790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AEA7-0C3C-4CCF-BA6B-669D7915826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405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220" y="1676400"/>
            <a:ext cx="1807083" cy="3218688"/>
          </a:xfrm>
        </p:spPr>
        <p:txBody>
          <a:bodyPr anchor="b">
            <a:normAutofit/>
          </a:bodyPr>
          <a:lstStyle>
            <a:lvl1pPr>
              <a:defRPr sz="2380" b="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5794" y="1274064"/>
            <a:ext cx="4663440" cy="7510272"/>
          </a:xfrm>
        </p:spPr>
        <p:txBody>
          <a:bodyPr/>
          <a:lstStyle>
            <a:lvl1pPr>
              <a:defRPr sz="1700"/>
            </a:lvl1pPr>
            <a:lvl2pPr>
              <a:defRPr sz="1530"/>
            </a:lvl2pPr>
            <a:lvl3pPr>
              <a:defRPr sz="1360"/>
            </a:lvl3pPr>
            <a:lvl4pPr>
              <a:defRPr sz="1190"/>
            </a:lvl4pPr>
            <a:lvl5pPr>
              <a:defRPr sz="1190"/>
            </a:lvl5pPr>
            <a:lvl6pPr>
              <a:defRPr sz="1190"/>
            </a:lvl6pPr>
            <a:lvl7pPr>
              <a:defRPr sz="1190"/>
            </a:lvl7pPr>
            <a:lvl8pPr>
              <a:defRPr sz="1190"/>
            </a:lvl8pPr>
            <a:lvl9pPr>
              <a:defRPr sz="119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3220" y="4895088"/>
            <a:ext cx="1807083" cy="375513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680"/>
              </a:spcBef>
              <a:buNone/>
              <a:defRPr sz="1063">
                <a:solidFill>
                  <a:srgbClr val="FFFFFF"/>
                </a:solidFill>
              </a:defRPr>
            </a:lvl1pPr>
            <a:lvl2pPr marL="388620" indent="0">
              <a:buNone/>
              <a:defRPr sz="1020"/>
            </a:lvl2pPr>
            <a:lvl3pPr marL="777240" indent="0">
              <a:buNone/>
              <a:defRPr sz="850"/>
            </a:lvl3pPr>
            <a:lvl4pPr marL="1165860" indent="0">
              <a:buNone/>
              <a:defRPr sz="765"/>
            </a:lvl4pPr>
            <a:lvl5pPr marL="1554480" indent="0">
              <a:buNone/>
              <a:defRPr sz="765"/>
            </a:lvl5pPr>
            <a:lvl6pPr marL="1943100" indent="0">
              <a:buNone/>
              <a:defRPr sz="765"/>
            </a:lvl6pPr>
            <a:lvl7pPr marL="2331720" indent="0">
              <a:buNone/>
              <a:defRPr sz="765"/>
            </a:lvl7pPr>
            <a:lvl8pPr marL="2720340" indent="0">
              <a:buNone/>
              <a:defRPr sz="765"/>
            </a:lvl8pPr>
            <a:lvl9pPr marL="3108960" indent="0">
              <a:buNone/>
              <a:defRPr sz="765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3D48-5C63-4CD0-B9D2-B4D2F496D790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AEA7-0C3C-4CCF-BA6B-669D7915826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275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220" y="1676400"/>
            <a:ext cx="1807083" cy="3218688"/>
          </a:xfrm>
        </p:spPr>
        <p:txBody>
          <a:bodyPr anchor="b">
            <a:normAutofit/>
          </a:bodyPr>
          <a:lstStyle>
            <a:lvl1pPr>
              <a:defRPr sz="238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76286" y="1125548"/>
            <a:ext cx="5173460" cy="781873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3220" y="4899550"/>
            <a:ext cx="1807083" cy="375513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680"/>
              </a:spcBef>
              <a:buNone/>
              <a:defRPr sz="1063">
                <a:solidFill>
                  <a:srgbClr val="FFFFFF"/>
                </a:solidFill>
              </a:defRPr>
            </a:lvl1pPr>
            <a:lvl2pPr marL="388620" indent="0">
              <a:buNone/>
              <a:defRPr sz="1020"/>
            </a:lvl2pPr>
            <a:lvl3pPr marL="777240" indent="0">
              <a:buNone/>
              <a:defRPr sz="850"/>
            </a:lvl3pPr>
            <a:lvl4pPr marL="1165860" indent="0">
              <a:buNone/>
              <a:defRPr sz="765"/>
            </a:lvl4pPr>
            <a:lvl5pPr marL="1554480" indent="0">
              <a:buNone/>
              <a:defRPr sz="765"/>
            </a:lvl5pPr>
            <a:lvl6pPr marL="1943100" indent="0">
              <a:buNone/>
              <a:defRPr sz="765"/>
            </a:lvl6pPr>
            <a:lvl7pPr marL="2331720" indent="0">
              <a:buNone/>
              <a:defRPr sz="765"/>
            </a:lvl7pPr>
            <a:lvl8pPr marL="2720340" indent="0">
              <a:buNone/>
              <a:defRPr sz="765"/>
            </a:lvl8pPr>
            <a:lvl9pPr marL="3108960" indent="0">
              <a:buNone/>
              <a:defRPr sz="765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3D48-5C63-4CD0-B9D2-B4D2F496D790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230677" y="9322649"/>
            <a:ext cx="3768592" cy="535517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AEA7-0C3C-4CCF-BA6B-669D7915826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005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1113129"/>
            <a:ext cx="2195289" cy="781873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1236" y="1648296"/>
            <a:ext cx="1879020" cy="67484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7532613" y="1113129"/>
            <a:ext cx="244831" cy="7818730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66658" y="1267358"/>
            <a:ext cx="4663440" cy="75102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322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5D3D48-5C63-4CD0-B9D2-B4D2F496D790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66659" y="9322649"/>
            <a:ext cx="3768592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79262" y="9322649"/>
            <a:ext cx="975966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35" b="1">
                <a:solidFill>
                  <a:schemeClr val="accent1"/>
                </a:solidFill>
              </a:defRPr>
            </a:lvl1pPr>
          </a:lstStyle>
          <a:p>
            <a:fld id="{308FAEA7-0C3C-4CCF-BA6B-669D7915826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401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2550" kern="1200" spc="-51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55448" indent="-155448" algn="l" defTabSz="777240" rtl="0" eaLnBrk="1" latinLnBrk="0" hangingPunct="1">
        <a:lnSpc>
          <a:spcPct val="90000"/>
        </a:lnSpc>
        <a:spcBef>
          <a:spcPts val="1020"/>
        </a:spcBef>
        <a:buClr>
          <a:schemeClr val="accent1"/>
        </a:buClr>
        <a:buFont typeface="Wingdings 2" pitchFamily="18" charset="2"/>
        <a:buChar char=""/>
        <a:defRPr sz="161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582930" indent="-155448" algn="l" defTabSz="777240" rtl="0" eaLnBrk="1" latinLnBrk="0" hangingPunct="1">
        <a:lnSpc>
          <a:spcPct val="90000"/>
        </a:lnSpc>
        <a:spcBef>
          <a:spcPts val="213"/>
        </a:spcBef>
        <a:spcAft>
          <a:spcPts val="213"/>
        </a:spcAft>
        <a:buClr>
          <a:schemeClr val="accent1"/>
        </a:buClr>
        <a:buFont typeface="Wingdings 2" pitchFamily="18" charset="2"/>
        <a:buChar char=""/>
        <a:defRPr sz="144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71550" indent="-155448" algn="l" defTabSz="777240" rtl="0" eaLnBrk="1" latinLnBrk="0" hangingPunct="1">
        <a:lnSpc>
          <a:spcPct val="90000"/>
        </a:lnSpc>
        <a:spcBef>
          <a:spcPts val="213"/>
        </a:spcBef>
        <a:spcAft>
          <a:spcPts val="213"/>
        </a:spcAft>
        <a:buClr>
          <a:schemeClr val="accent1"/>
        </a:buClr>
        <a:buFont typeface="Wingdings 2" pitchFamily="18" charset="2"/>
        <a:buChar char=""/>
        <a:defRPr sz="127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60170" indent="-155448" algn="l" defTabSz="777240" rtl="0" eaLnBrk="1" latinLnBrk="0" hangingPunct="1">
        <a:lnSpc>
          <a:spcPct val="90000"/>
        </a:lnSpc>
        <a:spcBef>
          <a:spcPts val="213"/>
        </a:spcBef>
        <a:spcAft>
          <a:spcPts val="213"/>
        </a:spcAft>
        <a:buClr>
          <a:schemeClr val="accent1"/>
        </a:buClr>
        <a:buFont typeface="Wingdings 2" pitchFamily="18" charset="2"/>
        <a:buChar char=""/>
        <a:defRPr sz="110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48790" indent="-155448" algn="l" defTabSz="777240" rtl="0" eaLnBrk="1" latinLnBrk="0" hangingPunct="1">
        <a:lnSpc>
          <a:spcPct val="90000"/>
        </a:lnSpc>
        <a:spcBef>
          <a:spcPts val="213"/>
        </a:spcBef>
        <a:spcAft>
          <a:spcPts val="213"/>
        </a:spcAft>
        <a:buClr>
          <a:schemeClr val="accent1"/>
        </a:buClr>
        <a:buFont typeface="Wingdings 2" pitchFamily="18" charset="2"/>
        <a:buChar char=""/>
        <a:defRPr sz="110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213"/>
        </a:spcBef>
        <a:spcAft>
          <a:spcPts val="213"/>
        </a:spcAft>
        <a:buClr>
          <a:schemeClr val="accent1"/>
        </a:buClr>
        <a:buFont typeface="Wingdings 2" pitchFamily="18" charset="2"/>
        <a:buChar char=""/>
        <a:defRPr sz="110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213"/>
        </a:spcBef>
        <a:spcAft>
          <a:spcPts val="213"/>
        </a:spcAft>
        <a:buClr>
          <a:schemeClr val="accent1"/>
        </a:buClr>
        <a:buFont typeface="Wingdings 2" pitchFamily="18" charset="2"/>
        <a:buChar char=""/>
        <a:defRPr sz="110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213"/>
        </a:spcBef>
        <a:spcAft>
          <a:spcPts val="213"/>
        </a:spcAft>
        <a:buClr>
          <a:schemeClr val="accent1"/>
        </a:buClr>
        <a:buFont typeface="Wingdings 2" pitchFamily="18" charset="2"/>
        <a:buChar char=""/>
        <a:defRPr sz="110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213"/>
        </a:spcBef>
        <a:spcAft>
          <a:spcPts val="213"/>
        </a:spcAft>
        <a:buClr>
          <a:schemeClr val="accent1"/>
        </a:buClr>
        <a:buFont typeface="Wingdings 2" pitchFamily="18" charset="2"/>
        <a:buChar char=""/>
        <a:defRPr sz="110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fts.asso.fr/association/sf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fts.asso.fr/association/sfts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 Placeholder 36"/>
          <p:cNvSpPr>
            <a:spLocks noGrp="1"/>
          </p:cNvSpPr>
          <p:nvPr>
            <p:ph type="body" sz="quarter" idx="10"/>
          </p:nvPr>
        </p:nvSpPr>
        <p:spPr>
          <a:xfrm>
            <a:off x="2621280" y="794063"/>
            <a:ext cx="4924362" cy="1559851"/>
          </a:xfrm>
        </p:spPr>
        <p:txBody>
          <a:bodyPr/>
          <a:lstStyle/>
          <a:p>
            <a:pPr algn="ctr"/>
            <a:r>
              <a:rPr lang="fr-FR" cap="small" dirty="0">
                <a:solidFill>
                  <a:srgbClr val="00B050"/>
                </a:solidFill>
              </a:rPr>
              <a:t>Les webinaires de la SFTS</a:t>
            </a:r>
          </a:p>
        </p:txBody>
      </p:sp>
      <p:sp>
        <p:nvSpPr>
          <p:cNvPr id="68" name="Text Placeholder 67"/>
          <p:cNvSpPr>
            <a:spLocks noGrp="1"/>
          </p:cNvSpPr>
          <p:nvPr>
            <p:ph type="body" sz="quarter" idx="14"/>
          </p:nvPr>
        </p:nvSpPr>
        <p:spPr>
          <a:xfrm>
            <a:off x="2257289" y="8030687"/>
            <a:ext cx="2371925" cy="609600"/>
          </a:xfrm>
        </p:spPr>
        <p:txBody>
          <a:bodyPr/>
          <a:lstStyle/>
          <a:p>
            <a:pPr algn="ctr"/>
            <a:r>
              <a:rPr lang="fr-FR" sz="1600" dirty="0">
                <a:solidFill>
                  <a:srgbClr val="0070C0"/>
                </a:solidFill>
              </a:rPr>
              <a:t>Société Francophone </a:t>
            </a:r>
          </a:p>
          <a:p>
            <a:pPr algn="ctr"/>
            <a:r>
              <a:rPr lang="fr-FR" sz="1600" dirty="0">
                <a:solidFill>
                  <a:srgbClr val="0070C0"/>
                </a:solidFill>
              </a:rPr>
              <a:t>de Transfusion Sanguine</a:t>
            </a:r>
          </a:p>
        </p:txBody>
      </p:sp>
      <p:sp>
        <p:nvSpPr>
          <p:cNvPr id="64" name="Text Placeholder 63"/>
          <p:cNvSpPr>
            <a:spLocks noGrp="1"/>
          </p:cNvSpPr>
          <p:nvPr>
            <p:ph type="body" sz="quarter" idx="12"/>
          </p:nvPr>
        </p:nvSpPr>
        <p:spPr>
          <a:xfrm>
            <a:off x="2257289" y="2386543"/>
            <a:ext cx="5112218" cy="800124"/>
          </a:xfrm>
        </p:spPr>
        <p:txBody>
          <a:bodyPr/>
          <a:lstStyle/>
          <a:p>
            <a:pPr algn="ctr"/>
            <a:r>
              <a:rPr lang="fr-FR" sz="3200" b="1" dirty="0">
                <a:solidFill>
                  <a:srgbClr val="00B050"/>
                </a:solidFill>
              </a:rPr>
              <a:t>Mardi 30 janvier 2024</a:t>
            </a:r>
          </a:p>
          <a:p>
            <a:pPr algn="ctr"/>
            <a:r>
              <a:rPr lang="fr-FR" sz="3200" dirty="0">
                <a:solidFill>
                  <a:srgbClr val="00B050"/>
                </a:solidFill>
              </a:rPr>
              <a:t>De 17 h à 18 h</a:t>
            </a:r>
          </a:p>
          <a:p>
            <a:endParaRPr lang="fr-FR" sz="3200" dirty="0"/>
          </a:p>
          <a:p>
            <a:endParaRPr lang="fr-FR" sz="3200" dirty="0"/>
          </a:p>
        </p:txBody>
      </p:sp>
      <p:sp>
        <p:nvSpPr>
          <p:cNvPr id="12" name="Rectangle 11"/>
          <p:cNvSpPr/>
          <p:nvPr/>
        </p:nvSpPr>
        <p:spPr>
          <a:xfrm>
            <a:off x="743014" y="8629068"/>
            <a:ext cx="38862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spcAft>
                <a:spcPts val="0"/>
              </a:spcAft>
            </a:pPr>
            <a:r>
              <a:rPr lang="fr-FR" sz="1200" dirty="0">
                <a:solidFill>
                  <a:srgbClr val="365F9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5, rue Gustave Eiffel </a:t>
            </a:r>
            <a:endParaRPr lang="fr-FR" sz="1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r">
              <a:spcAft>
                <a:spcPts val="0"/>
              </a:spcAft>
            </a:pPr>
            <a:r>
              <a:rPr lang="fr-FR" sz="1200" dirty="0">
                <a:solidFill>
                  <a:srgbClr val="365F9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Bât UITC-Inserm 2ème</a:t>
            </a:r>
            <a:endParaRPr lang="fr-FR" sz="1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r">
              <a:spcAft>
                <a:spcPts val="0"/>
              </a:spcAft>
            </a:pPr>
            <a:r>
              <a:rPr lang="fr-FR" sz="1200" dirty="0">
                <a:solidFill>
                  <a:srgbClr val="365F9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94000 CRETEIL</a:t>
            </a:r>
            <a:endParaRPr lang="fr-FR" sz="1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r">
              <a:spcAft>
                <a:spcPts val="0"/>
              </a:spcAft>
            </a:pPr>
            <a:r>
              <a:rPr lang="fr-FR" sz="12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www.sfts.asso.fr/association/sfts</a:t>
            </a:r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fr-FR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 rot="20157531">
            <a:off x="23019" y="463018"/>
            <a:ext cx="25046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rgbClr val="FF0000"/>
                </a:solidFill>
                <a:latin typeface="Brush Script MT" panose="03060802040406070304" pitchFamily="66" charset="0"/>
              </a:rPr>
              <a:t>Save the date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826203" y="6563606"/>
            <a:ext cx="360602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b="1" i="1" dirty="0">
                <a:effectLst/>
                <a:latin typeface="Bookman Old Style" panose="02050604050505020204" pitchFamily="18" charset="0"/>
                <a:ea typeface="Calibri" panose="020F0502020204030204" pitchFamily="34" charset="0"/>
              </a:rPr>
              <a:t>STRASSEL Catherine </a:t>
            </a:r>
          </a:p>
          <a:p>
            <a:pPr algn="ctr">
              <a:spcAft>
                <a:spcPts val="0"/>
              </a:spcAft>
            </a:pPr>
            <a:r>
              <a:rPr lang="fr-FR" i="1" dirty="0">
                <a:latin typeface="Bookman Old Style" panose="02050604050505020204" pitchFamily="18" charset="0"/>
                <a:ea typeface="Calibri" panose="020F0502020204030204" pitchFamily="34" charset="0"/>
              </a:rPr>
              <a:t>chercheure et directrice adjointe de l’UMR_S1255 </a:t>
            </a:r>
          </a:p>
          <a:p>
            <a:pPr>
              <a:spcAft>
                <a:spcPts val="0"/>
              </a:spcAft>
            </a:pPr>
            <a:endParaRPr lang="fr-FR" sz="16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61" b="16816"/>
          <a:stretch/>
        </p:blipFill>
        <p:spPr>
          <a:xfrm>
            <a:off x="5116820" y="8159194"/>
            <a:ext cx="2539682" cy="1770743"/>
          </a:xfrm>
          <a:prstGeom prst="rect">
            <a:avLst/>
          </a:prstGeom>
        </p:spPr>
      </p:pic>
      <p:sp>
        <p:nvSpPr>
          <p:cNvPr id="2" name="Rectangle avec flèche vers la droite 1"/>
          <p:cNvSpPr/>
          <p:nvPr/>
        </p:nvSpPr>
        <p:spPr>
          <a:xfrm>
            <a:off x="743014" y="9044566"/>
            <a:ext cx="1649466" cy="6096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9052"/>
            </a:avLst>
          </a:prstGeom>
          <a:solidFill>
            <a:srgbClr val="56A74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Inscription en ligne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17A9658-2805-0A45-739F-DDAAB7A41823}"/>
              </a:ext>
            </a:extLst>
          </p:cNvPr>
          <p:cNvSpPr/>
          <p:nvPr/>
        </p:nvSpPr>
        <p:spPr>
          <a:xfrm>
            <a:off x="2257289" y="3202427"/>
            <a:ext cx="537992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3200" b="1" cap="none" spc="0" dirty="0">
                <a:ln w="22225">
                  <a:noFill/>
                  <a:prstDash val="solid"/>
                </a:ln>
                <a:solidFill>
                  <a:srgbClr val="0070C0"/>
                </a:solidFill>
                <a:latin typeface="+mj-lt"/>
                <a:cs typeface="Aldhabi" panose="020F0502020204030204" pitchFamily="2" charset="-78"/>
              </a:rPr>
              <a:t>La production de plaquettes in vitro: </a:t>
            </a:r>
          </a:p>
          <a:p>
            <a:pPr algn="ctr"/>
            <a:r>
              <a:rPr lang="fr-FR" sz="3200" b="1" dirty="0">
                <a:ln w="22225">
                  <a:noFill/>
                  <a:prstDash val="solid"/>
                </a:ln>
                <a:solidFill>
                  <a:srgbClr val="0070C0"/>
                </a:solidFill>
                <a:latin typeface="+mj-lt"/>
                <a:cs typeface="Aldhabi" panose="020F0502020204030204" pitchFamily="2" charset="-78"/>
              </a:rPr>
              <a:t>e</a:t>
            </a:r>
            <a:r>
              <a:rPr lang="fr-FR" sz="3200" b="1" cap="none" spc="0" dirty="0">
                <a:ln w="22225">
                  <a:noFill/>
                  <a:prstDash val="solid"/>
                </a:ln>
                <a:solidFill>
                  <a:srgbClr val="0070C0"/>
                </a:solidFill>
                <a:latin typeface="+mj-lt"/>
                <a:cs typeface="Aldhabi" panose="020F0502020204030204" pitchFamily="2" charset="-78"/>
              </a:rPr>
              <a:t>njeux et avancées</a:t>
            </a:r>
          </a:p>
        </p:txBody>
      </p:sp>
      <p:pic>
        <p:nvPicPr>
          <p:cNvPr id="5" name="Picture 2" descr="a712deb1-f3f5-4a04-b86f-b8e769e28303@efs">
            <a:extLst>
              <a:ext uri="{FF2B5EF4-FFF2-40B4-BE49-F238E27FC236}">
                <a16:creationId xmlns:a16="http://schemas.microsoft.com/office/drawing/2014/main" id="{D07B6368-2924-9602-147C-C77A9DE8313B}"/>
              </a:ext>
            </a:extLst>
          </p:cNvPr>
          <p:cNvPicPr>
            <a:picLocks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5" t="5043" r="13598" b="1"/>
          <a:stretch/>
        </p:blipFill>
        <p:spPr bwMode="auto">
          <a:xfrm rot="5400000">
            <a:off x="3890099" y="4913954"/>
            <a:ext cx="1478230" cy="1226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0050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600107" y="948316"/>
            <a:ext cx="6572185" cy="5886437"/>
          </a:xfrm>
        </p:spPr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sz="2000" b="0" cap="none" dirty="0">
                <a:solidFill>
                  <a:prstClr val="black"/>
                </a:solidFill>
              </a:rPr>
              <a:t>Catherine </a:t>
            </a:r>
            <a:r>
              <a:rPr lang="fr-FR" sz="2000" b="0" cap="none" dirty="0" err="1">
                <a:solidFill>
                  <a:prstClr val="black"/>
                </a:solidFill>
              </a:rPr>
              <a:t>Strassel</a:t>
            </a:r>
            <a:r>
              <a:rPr lang="fr-FR" sz="2000" b="0" cap="none" dirty="0">
                <a:solidFill>
                  <a:prstClr val="black"/>
                </a:solidFill>
              </a:rPr>
              <a:t> a soutenu sa thèse à l’université de Strasbourg en 2004. Actuellement chercheure et directrice adjointe de l’UMR_S1255 « biologie et pharmacologie des plaquettes sanguines » elle s’intéresse de longue date à la physiologie des plaquettes sanguines. Ses travaux, et plus particulièrement ceux sur le syndrome de Bernard-Soulier, effectués sous la direction de François Lanza, l’ont amenée à s’intéresser progressivement à la biogénèse des plaquettes et à développer, ces dernières années, la production de plaquettes de culture, thème qu’elle développera dans ce webinaire.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sz="2000" b="0" cap="none" dirty="0">
                <a:solidFill>
                  <a:prstClr val="black"/>
                </a:solidFill>
              </a:rPr>
              <a:t>Lors de ce webinaire Catherine </a:t>
            </a:r>
            <a:r>
              <a:rPr lang="fr-FR" sz="2000" b="0" cap="none" dirty="0" err="1">
                <a:solidFill>
                  <a:prstClr val="black"/>
                </a:solidFill>
              </a:rPr>
              <a:t>Strassel</a:t>
            </a:r>
            <a:r>
              <a:rPr lang="fr-FR" sz="2000" b="0" cap="none" dirty="0">
                <a:solidFill>
                  <a:prstClr val="black"/>
                </a:solidFill>
              </a:rPr>
              <a:t> dressera les grandes lignes des mécanismes moléculaires et cellulaires qui soutiennent la différenciation des cellules souches en mégacaryocytes matures capables de produire des plaquettes et </a:t>
            </a:r>
            <a:r>
              <a:rPr lang="fr-FR" sz="2000" b="0" cap="none">
                <a:solidFill>
                  <a:prstClr val="black"/>
                </a:solidFill>
              </a:rPr>
              <a:t>expliquera comment </a:t>
            </a:r>
            <a:r>
              <a:rPr lang="fr-FR" sz="2000" b="0" cap="none" dirty="0">
                <a:solidFill>
                  <a:prstClr val="black"/>
                </a:solidFill>
              </a:rPr>
              <a:t>ces connaissances ont permis le développement de la production de plaquettes de culture. Enfin, elle fera un point sur les groupes et les technologies impliqués dans ce domaine en effervescence</a:t>
            </a:r>
            <a:r>
              <a:rPr lang="fr-FR" sz="1800" b="0" cap="none" dirty="0">
                <a:solidFill>
                  <a:prstClr val="black"/>
                </a:solidFill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fr-FR" sz="1800" b="0" cap="none" dirty="0">
              <a:solidFill>
                <a:prstClr val="black"/>
              </a:solidFill>
            </a:endParaRPr>
          </a:p>
        </p:txBody>
      </p:sp>
      <p:sp>
        <p:nvSpPr>
          <p:cNvPr id="20" name="Text Placeholder 67"/>
          <p:cNvSpPr>
            <a:spLocks noGrp="1"/>
          </p:cNvSpPr>
          <p:nvPr>
            <p:ph type="body" sz="quarter" idx="12"/>
          </p:nvPr>
        </p:nvSpPr>
        <p:spPr>
          <a:xfrm>
            <a:off x="1358450" y="7768640"/>
            <a:ext cx="3402925" cy="598381"/>
          </a:xfrm>
        </p:spPr>
        <p:txBody>
          <a:bodyPr/>
          <a:lstStyle/>
          <a:p>
            <a:pPr algn="ctr"/>
            <a:r>
              <a:rPr lang="fr-FR" sz="1600" dirty="0">
                <a:solidFill>
                  <a:srgbClr val="0070C0"/>
                </a:solidFill>
              </a:rPr>
              <a:t>Société Francophone </a:t>
            </a:r>
          </a:p>
          <a:p>
            <a:pPr algn="ctr"/>
            <a:r>
              <a:rPr lang="fr-FR" sz="1600" dirty="0">
                <a:solidFill>
                  <a:srgbClr val="0070C0"/>
                </a:solidFill>
              </a:rPr>
              <a:t>de Transfusion Sanguine</a:t>
            </a:r>
          </a:p>
          <a:p>
            <a:pPr algn="r"/>
            <a:endParaRPr lang="fr-FR" sz="1600" dirty="0"/>
          </a:p>
        </p:txBody>
      </p:sp>
      <p:sp>
        <p:nvSpPr>
          <p:cNvPr id="21" name="Rectangle 20"/>
          <p:cNvSpPr/>
          <p:nvPr/>
        </p:nvSpPr>
        <p:spPr>
          <a:xfrm>
            <a:off x="743014" y="8547490"/>
            <a:ext cx="38862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spcAft>
                <a:spcPts val="0"/>
              </a:spcAft>
            </a:pPr>
            <a:r>
              <a:rPr lang="fr-FR" sz="1200" dirty="0">
                <a:solidFill>
                  <a:srgbClr val="365F9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5, rue Gustave Eiffel </a:t>
            </a:r>
            <a:endParaRPr lang="fr-FR" sz="1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r">
              <a:spcAft>
                <a:spcPts val="0"/>
              </a:spcAft>
            </a:pPr>
            <a:r>
              <a:rPr lang="fr-FR" sz="1200" dirty="0">
                <a:solidFill>
                  <a:srgbClr val="365F9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Bât UITC-Inserm 2ème</a:t>
            </a:r>
            <a:endParaRPr lang="fr-FR" sz="1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r">
              <a:spcAft>
                <a:spcPts val="0"/>
              </a:spcAft>
            </a:pPr>
            <a:r>
              <a:rPr lang="fr-FR" sz="1200" dirty="0">
                <a:solidFill>
                  <a:srgbClr val="365F9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94000 CRETEIL</a:t>
            </a:r>
            <a:endParaRPr lang="fr-FR" sz="1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r">
              <a:spcAft>
                <a:spcPts val="0"/>
              </a:spcAft>
            </a:pPr>
            <a:r>
              <a:rPr lang="fr-FR" sz="12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www.sfts.asso.fr/association/sfts</a:t>
            </a:r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fr-FR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61" b="16816"/>
          <a:stretch/>
        </p:blipFill>
        <p:spPr>
          <a:xfrm>
            <a:off x="4893536" y="7696903"/>
            <a:ext cx="2539682" cy="1770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155295"/>
      </p:ext>
    </p:extLst>
  </p:cSld>
  <p:clrMapOvr>
    <a:masterClrMapping/>
  </p:clrMapOvr>
</p:sld>
</file>

<file path=ppt/theme/theme1.xml><?xml version="1.0" encoding="utf-8"?>
<a:theme xmlns:a="http://schemas.openxmlformats.org/drawingml/2006/main" name="Cadre">
  <a:themeElements>
    <a:clrScheme name="Cadr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adr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ad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Small Business Flyer">
      <a:dk1>
        <a:sysClr val="windowText" lastClr="000000"/>
      </a:dk1>
      <a:lt1>
        <a:sysClr val="window" lastClr="FFFFFF"/>
      </a:lt1>
      <a:dk2>
        <a:srgbClr val="424243"/>
      </a:dk2>
      <a:lt2>
        <a:srgbClr val="E7E6E6"/>
      </a:lt2>
      <a:accent1>
        <a:srgbClr val="F7B800"/>
      </a:accent1>
      <a:accent2>
        <a:srgbClr val="256DB8"/>
      </a:accent2>
      <a:accent3>
        <a:srgbClr val="56A74A"/>
      </a:accent3>
      <a:accent4>
        <a:srgbClr val="E53E2E"/>
      </a:accent4>
      <a:accent5>
        <a:srgbClr val="717073"/>
      </a:accent5>
      <a:accent6>
        <a:srgbClr val="75496B"/>
      </a:accent6>
      <a:hlink>
        <a:srgbClr val="256DB8"/>
      </a:hlink>
      <a:folHlink>
        <a:srgbClr val="BFBFBF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mall Business Flyer">
      <a:dk1>
        <a:sysClr val="windowText" lastClr="000000"/>
      </a:dk1>
      <a:lt1>
        <a:sysClr val="window" lastClr="FFFFFF"/>
      </a:lt1>
      <a:dk2>
        <a:srgbClr val="424243"/>
      </a:dk2>
      <a:lt2>
        <a:srgbClr val="E7E6E6"/>
      </a:lt2>
      <a:accent1>
        <a:srgbClr val="F7B800"/>
      </a:accent1>
      <a:accent2>
        <a:srgbClr val="256DB8"/>
      </a:accent2>
      <a:accent3>
        <a:srgbClr val="56A74A"/>
      </a:accent3>
      <a:accent4>
        <a:srgbClr val="E53E2E"/>
      </a:accent4>
      <a:accent5>
        <a:srgbClr val="717073"/>
      </a:accent5>
      <a:accent6>
        <a:srgbClr val="75496B"/>
      </a:accent6>
      <a:hlink>
        <a:srgbClr val="256DB8"/>
      </a:hlink>
      <a:folHlink>
        <a:srgbClr val="BFBFBF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TM03457475[[fn=Cadre]]</Template>
  <TotalTime>1741</TotalTime>
  <Words>465</Words>
  <Application>Microsoft Office PowerPoint</Application>
  <PresentationFormat>Personnalisé</PresentationFormat>
  <Paragraphs>30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Bookman Old Style</vt:lpstr>
      <vt:lpstr>Brush Script MT</vt:lpstr>
      <vt:lpstr>Calibri</vt:lpstr>
      <vt:lpstr>Corbel</vt:lpstr>
      <vt:lpstr>Times New Roman</vt:lpstr>
      <vt:lpstr>Wingdings 2</vt:lpstr>
      <vt:lpstr>Cadre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 Jean-Yves</dc:creator>
  <cp:lastModifiedBy>Secrétariat SFTS</cp:lastModifiedBy>
  <cp:revision>55</cp:revision>
  <dcterms:created xsi:type="dcterms:W3CDTF">2014-05-09T17:50:48Z</dcterms:created>
  <dcterms:modified xsi:type="dcterms:W3CDTF">2023-12-27T11:35:02Z</dcterms:modified>
</cp:coreProperties>
</file>