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40650" cy="10044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4" userDrawn="1">
          <p15:clr>
            <a:srgbClr val="A4A3A4"/>
          </p15:clr>
        </p15:guide>
        <p15:guide id="2" pos="24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2220" y="56"/>
      </p:cViewPr>
      <p:guideLst>
        <p:guide orient="horz" pos="3164"/>
        <p:guide pos="24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D8415-9FFE-4415-8DF0-98E1A317E80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143000"/>
            <a:ext cx="2378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875D4-3456-406E-8E0A-A24952782E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85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875D4-3456-406E-8E0A-A24952782EB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9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49" y="1643794"/>
            <a:ext cx="6579553" cy="3496839"/>
          </a:xfrm>
        </p:spPr>
        <p:txBody>
          <a:bodyPr anchor="b"/>
          <a:lstStyle>
            <a:lvl1pPr algn="ctr">
              <a:defRPr sz="507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581" y="5275485"/>
            <a:ext cx="5805488" cy="2425002"/>
          </a:xfrm>
        </p:spPr>
        <p:txBody>
          <a:bodyPr/>
          <a:lstStyle>
            <a:lvl1pPr marL="0" indent="0" algn="ctr">
              <a:buNone/>
              <a:defRPr sz="2032"/>
            </a:lvl1pPr>
            <a:lvl2pPr marL="387020" indent="0" algn="ctr">
              <a:buNone/>
              <a:defRPr sz="1693"/>
            </a:lvl2pPr>
            <a:lvl3pPr marL="774040" indent="0" algn="ctr">
              <a:buNone/>
              <a:defRPr sz="1524"/>
            </a:lvl3pPr>
            <a:lvl4pPr marL="1161059" indent="0" algn="ctr">
              <a:buNone/>
              <a:defRPr sz="1354"/>
            </a:lvl4pPr>
            <a:lvl5pPr marL="1548079" indent="0" algn="ctr">
              <a:buNone/>
              <a:defRPr sz="1354"/>
            </a:lvl5pPr>
            <a:lvl6pPr marL="1935099" indent="0" algn="ctr">
              <a:buNone/>
              <a:defRPr sz="1354"/>
            </a:lvl6pPr>
            <a:lvl7pPr marL="2322119" indent="0" algn="ctr">
              <a:buNone/>
              <a:defRPr sz="1354"/>
            </a:lvl7pPr>
            <a:lvl8pPr marL="2709139" indent="0" algn="ctr">
              <a:buNone/>
              <a:defRPr sz="1354"/>
            </a:lvl8pPr>
            <a:lvl9pPr marL="3096158" indent="0" algn="ctr">
              <a:buNone/>
              <a:defRPr sz="135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92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85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9403" y="534756"/>
            <a:ext cx="1669078" cy="85119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2170" y="534756"/>
            <a:ext cx="4910475" cy="851192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7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99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38" y="2504056"/>
            <a:ext cx="6676311" cy="4178071"/>
          </a:xfrm>
        </p:spPr>
        <p:txBody>
          <a:bodyPr anchor="b"/>
          <a:lstStyle>
            <a:lvl1pPr>
              <a:defRPr sz="507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38" y="6721654"/>
            <a:ext cx="6676311" cy="2197149"/>
          </a:xfrm>
        </p:spPr>
        <p:txBody>
          <a:bodyPr/>
          <a:lstStyle>
            <a:lvl1pPr marL="0" indent="0">
              <a:buNone/>
              <a:defRPr sz="2032">
                <a:solidFill>
                  <a:schemeClr val="tx1">
                    <a:tint val="82000"/>
                  </a:schemeClr>
                </a:solidFill>
              </a:defRPr>
            </a:lvl1pPr>
            <a:lvl2pPr marL="387020" indent="0">
              <a:buNone/>
              <a:defRPr sz="1693">
                <a:solidFill>
                  <a:schemeClr val="tx1">
                    <a:tint val="82000"/>
                  </a:schemeClr>
                </a:solidFill>
              </a:defRPr>
            </a:lvl2pPr>
            <a:lvl3pPr marL="774040" indent="0">
              <a:buNone/>
              <a:defRPr sz="1524">
                <a:solidFill>
                  <a:schemeClr val="tx1">
                    <a:tint val="82000"/>
                  </a:schemeClr>
                </a:solidFill>
              </a:defRPr>
            </a:lvl3pPr>
            <a:lvl4pPr marL="1161059" indent="0">
              <a:buNone/>
              <a:defRPr sz="1354">
                <a:solidFill>
                  <a:schemeClr val="tx1">
                    <a:tint val="82000"/>
                  </a:schemeClr>
                </a:solidFill>
              </a:defRPr>
            </a:lvl4pPr>
            <a:lvl5pPr marL="1548079" indent="0">
              <a:buNone/>
              <a:defRPr sz="1354">
                <a:solidFill>
                  <a:schemeClr val="tx1">
                    <a:tint val="82000"/>
                  </a:schemeClr>
                </a:solidFill>
              </a:defRPr>
            </a:lvl5pPr>
            <a:lvl6pPr marL="1935099" indent="0">
              <a:buNone/>
              <a:defRPr sz="1354">
                <a:solidFill>
                  <a:schemeClr val="tx1">
                    <a:tint val="82000"/>
                  </a:schemeClr>
                </a:solidFill>
              </a:defRPr>
            </a:lvl6pPr>
            <a:lvl7pPr marL="2322119" indent="0">
              <a:buNone/>
              <a:defRPr sz="1354">
                <a:solidFill>
                  <a:schemeClr val="tx1">
                    <a:tint val="82000"/>
                  </a:schemeClr>
                </a:solidFill>
              </a:defRPr>
            </a:lvl7pPr>
            <a:lvl8pPr marL="2709139" indent="0">
              <a:buNone/>
              <a:defRPr sz="1354">
                <a:solidFill>
                  <a:schemeClr val="tx1">
                    <a:tint val="82000"/>
                  </a:schemeClr>
                </a:solidFill>
              </a:defRPr>
            </a:lvl8pPr>
            <a:lvl9pPr marL="3096158" indent="0">
              <a:buNone/>
              <a:defRPr sz="135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5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170" y="2673780"/>
            <a:ext cx="3289776" cy="637289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704" y="2673780"/>
            <a:ext cx="3289776" cy="637289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33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534758"/>
            <a:ext cx="6676311" cy="19413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179" y="2462203"/>
            <a:ext cx="3274657" cy="1206688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79" y="3668891"/>
            <a:ext cx="3274657" cy="539638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705" y="2462203"/>
            <a:ext cx="3290784" cy="1206688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705" y="3668891"/>
            <a:ext cx="3290784" cy="539638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9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87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20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69608"/>
            <a:ext cx="2496561" cy="2343626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0784" y="1446169"/>
            <a:ext cx="3918704" cy="7137830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2032"/>
            </a:lvl3pPr>
            <a:lvl4pPr>
              <a:defRPr sz="1693"/>
            </a:lvl4pPr>
            <a:lvl5pPr>
              <a:defRPr sz="1693"/>
            </a:lvl5pPr>
            <a:lvl6pPr>
              <a:defRPr sz="1693"/>
            </a:lvl6pPr>
            <a:lvl7pPr>
              <a:defRPr sz="1693"/>
            </a:lvl7pPr>
            <a:lvl8pPr>
              <a:defRPr sz="1693"/>
            </a:lvl8pPr>
            <a:lvl9pPr>
              <a:defRPr sz="169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013234"/>
            <a:ext cx="2496561" cy="5582389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97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69608"/>
            <a:ext cx="2496561" cy="2343626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0784" y="1446169"/>
            <a:ext cx="3918704" cy="7137830"/>
          </a:xfrm>
        </p:spPr>
        <p:txBody>
          <a:bodyPr anchor="t"/>
          <a:lstStyle>
            <a:lvl1pPr marL="0" indent="0">
              <a:buNone/>
              <a:defRPr sz="2709"/>
            </a:lvl1pPr>
            <a:lvl2pPr marL="387020" indent="0">
              <a:buNone/>
              <a:defRPr sz="2370"/>
            </a:lvl2pPr>
            <a:lvl3pPr marL="774040" indent="0">
              <a:buNone/>
              <a:defRPr sz="2032"/>
            </a:lvl3pPr>
            <a:lvl4pPr marL="1161059" indent="0">
              <a:buNone/>
              <a:defRPr sz="1693"/>
            </a:lvl4pPr>
            <a:lvl5pPr marL="1548079" indent="0">
              <a:buNone/>
              <a:defRPr sz="1693"/>
            </a:lvl5pPr>
            <a:lvl6pPr marL="1935099" indent="0">
              <a:buNone/>
              <a:defRPr sz="1693"/>
            </a:lvl6pPr>
            <a:lvl7pPr marL="2322119" indent="0">
              <a:buNone/>
              <a:defRPr sz="1693"/>
            </a:lvl7pPr>
            <a:lvl8pPr marL="2709139" indent="0">
              <a:buNone/>
              <a:defRPr sz="1693"/>
            </a:lvl8pPr>
            <a:lvl9pPr marL="3096158" indent="0">
              <a:buNone/>
              <a:defRPr sz="169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013234"/>
            <a:ext cx="2496561" cy="5582389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83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170" y="534758"/>
            <a:ext cx="6676311" cy="194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70" y="2673780"/>
            <a:ext cx="6676311" cy="6372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170" y="9309407"/>
            <a:ext cx="1741646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A99D56-4C60-422D-A447-246198E33D9C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4091" y="9309407"/>
            <a:ext cx="2612469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6834" y="9309407"/>
            <a:ext cx="1741646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BAAB1B-5907-43E3-BEDF-A998EC73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50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4040" rtl="0" eaLnBrk="1" latinLnBrk="0" hangingPunct="1">
        <a:lnSpc>
          <a:spcPct val="90000"/>
        </a:lnSpc>
        <a:spcBef>
          <a:spcPct val="0"/>
        </a:spcBef>
        <a:buNone/>
        <a:defRPr sz="3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510" indent="-193510" algn="l" defTabSz="774040" rtl="0" eaLnBrk="1" latinLnBrk="0" hangingPunct="1">
        <a:lnSpc>
          <a:spcPct val="90000"/>
        </a:lnSpc>
        <a:spcBef>
          <a:spcPts val="847"/>
        </a:spcBef>
        <a:buFont typeface="Arial" panose="020B0604020202020204" pitchFamily="34" charset="0"/>
        <a:buChar char="•"/>
        <a:defRPr sz="2370" kern="1200">
          <a:solidFill>
            <a:schemeClr val="tx1"/>
          </a:solidFill>
          <a:latin typeface="+mn-lt"/>
          <a:ea typeface="+mn-ea"/>
          <a:cs typeface="+mn-cs"/>
        </a:defRPr>
      </a:lvl1pPr>
      <a:lvl2pPr marL="58053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2pPr>
      <a:lvl3pPr marL="96755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693" kern="1200">
          <a:solidFill>
            <a:schemeClr val="tx1"/>
          </a:solidFill>
          <a:latin typeface="+mn-lt"/>
          <a:ea typeface="+mn-ea"/>
          <a:cs typeface="+mn-cs"/>
        </a:defRPr>
      </a:lvl3pPr>
      <a:lvl4pPr marL="135456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74158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212860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51562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90264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289668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702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404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105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807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509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211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913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6158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://www.sfts.asso.fr/association/sf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fts.asso.fr/association/sf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2F3DD27-D30F-E7BE-2509-33BD607C5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1869" y="770343"/>
            <a:ext cx="5082048" cy="1317269"/>
          </a:xfrm>
        </p:spPr>
        <p:txBody>
          <a:bodyPr>
            <a:normAutofit lnSpcReduction="10000"/>
          </a:bodyPr>
          <a:lstStyle/>
          <a:p>
            <a:pPr marL="0" marR="0" lvl="0" indent="0" algn="ctr" defTabSz="38862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r-FR" sz="5000" b="1" i="0" u="none" strike="noStrike" kern="1200" cap="sm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Les webinaires </a:t>
            </a:r>
          </a:p>
          <a:p>
            <a:pPr marL="0" marR="0" lvl="0" indent="0" algn="ctr" defTabSz="38862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r-FR" sz="5000" b="1" i="0" u="none" strike="noStrike" kern="1200" cap="sm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 la SFTS</a:t>
            </a:r>
          </a:p>
          <a:p>
            <a:endParaRPr lang="fr-FR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449BF2B4-205E-6127-5E94-E85D6FC56B3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 rot="19826163">
            <a:off x="203025" y="779827"/>
            <a:ext cx="3060938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Brush Script MT" panose="03060802040406070304" pitchFamily="66" charset="0"/>
              </a:rPr>
              <a:t>Save the date</a:t>
            </a:r>
          </a:p>
        </p:txBody>
      </p:sp>
      <p:pic>
        <p:nvPicPr>
          <p:cNvPr id="9" name="Image 8" descr="Une image contenant Visage humain, personne, habits, Menton&#10;&#10;Le contenu généré par l’IA peut être incorrect.">
            <a:extLst>
              <a:ext uri="{FF2B5EF4-FFF2-40B4-BE49-F238E27FC236}">
                <a16:creationId xmlns:a16="http://schemas.microsoft.com/office/drawing/2014/main" id="{6E629E2A-AF4B-3E3A-D6D1-409D57F4191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550" y="1808923"/>
            <a:ext cx="2143361" cy="2527200"/>
          </a:xfrm>
          <a:prstGeom prst="rect">
            <a:avLst/>
          </a:prstGeom>
        </p:spPr>
      </p:pic>
      <p:pic>
        <p:nvPicPr>
          <p:cNvPr id="1026" name="Image 7" descr="1640F57">
            <a:extLst>
              <a:ext uri="{FF2B5EF4-FFF2-40B4-BE49-F238E27FC236}">
                <a16:creationId xmlns:a16="http://schemas.microsoft.com/office/drawing/2014/main" id="{60395C58-B058-DED5-14AC-642714DF6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69" y="1815103"/>
            <a:ext cx="1980000" cy="2527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B6E494-579A-EB8B-1B22-4D3A895DE3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464" y="8734488"/>
            <a:ext cx="1294949" cy="82912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015A3AA1-976A-E794-B8D7-602C4E62438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1" b="16816"/>
          <a:stretch/>
        </p:blipFill>
        <p:spPr>
          <a:xfrm>
            <a:off x="4587191" y="7491560"/>
            <a:ext cx="2783810" cy="1940957"/>
          </a:xfrm>
          <a:prstGeom prst="rect">
            <a:avLst/>
          </a:prstGeom>
        </p:spPr>
      </p:pic>
      <p:sp>
        <p:nvSpPr>
          <p:cNvPr id="20" name="Text Placeholder 63">
            <a:extLst>
              <a:ext uri="{FF2B5EF4-FFF2-40B4-BE49-F238E27FC236}">
                <a16:creationId xmlns:a16="http://schemas.microsoft.com/office/drawing/2014/main" id="{906F2982-728F-A837-F3F1-3D423FE7983E}"/>
              </a:ext>
            </a:extLst>
          </p:cNvPr>
          <p:cNvSpPr txBox="1">
            <a:spLocks/>
          </p:cNvSpPr>
          <p:nvPr/>
        </p:nvSpPr>
        <p:spPr>
          <a:xfrm>
            <a:off x="2422516" y="3066181"/>
            <a:ext cx="2856973" cy="19172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16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dirty="0">
                <a:solidFill>
                  <a:srgbClr val="00B050"/>
                </a:solidFill>
              </a:rPr>
              <a:t>Lundi 28 avril 2025</a:t>
            </a:r>
          </a:p>
          <a:p>
            <a:pPr algn="ctr"/>
            <a:r>
              <a:rPr lang="fr-FR" sz="2400" b="1" dirty="0">
                <a:solidFill>
                  <a:srgbClr val="00B050"/>
                </a:solidFill>
              </a:rPr>
              <a:t>17 h-18 h 30</a:t>
            </a:r>
          </a:p>
          <a:p>
            <a:endParaRPr lang="fr-FR" sz="3200" dirty="0"/>
          </a:p>
          <a:p>
            <a:endParaRPr lang="fr-FR" sz="3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03C63B-1894-206A-0287-C5413F63973C}"/>
              </a:ext>
            </a:extLst>
          </p:cNvPr>
          <p:cNvSpPr/>
          <p:nvPr/>
        </p:nvSpPr>
        <p:spPr>
          <a:xfrm>
            <a:off x="4759147" y="4317428"/>
            <a:ext cx="2856973" cy="4680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1F497D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Dr.</a:t>
            </a:r>
            <a:r>
              <a:rPr lang="fr-FR" sz="2000" b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Virginie  DE LA TAILLE</a:t>
            </a:r>
            <a:endParaRPr lang="fr-FR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4A49712-01C6-090D-0D0E-438F8917191C}"/>
              </a:ext>
            </a:extLst>
          </p:cNvPr>
          <p:cNvSpPr/>
          <p:nvPr/>
        </p:nvSpPr>
        <p:spPr>
          <a:xfrm>
            <a:off x="85885" y="4392572"/>
            <a:ext cx="2960818" cy="2497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1F497D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Dr. </a:t>
            </a:r>
            <a:r>
              <a:rPr lang="fr-FR" sz="20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Aline MIRRIONE SAVIN </a:t>
            </a:r>
            <a:endParaRPr lang="fr-FR" sz="20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4A5711-D431-42F9-BF3E-DA684C5620E8}"/>
              </a:ext>
            </a:extLst>
          </p:cNvPr>
          <p:cNvSpPr/>
          <p:nvPr/>
        </p:nvSpPr>
        <p:spPr>
          <a:xfrm>
            <a:off x="711200" y="4913365"/>
            <a:ext cx="6530984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Transfusions de CGR ABO incompatibles</a:t>
            </a:r>
          </a:p>
          <a:p>
            <a:pPr algn="ctr"/>
            <a:r>
              <a:rPr lang="fr-FR" sz="2800" b="1" i="1" dirty="0">
                <a:ln w="22225">
                  <a:solidFill>
                    <a:schemeClr val="accent2"/>
                  </a:solidFill>
                  <a:prstDash val="solid"/>
                </a:ln>
              </a:rPr>
              <a:t>Le contrôle ultime ABO au lit du malade: </a:t>
            </a:r>
          </a:p>
          <a:p>
            <a:pPr algn="ctr"/>
            <a:r>
              <a:rPr lang="fr-FR" sz="2800" b="1" i="1" dirty="0">
                <a:ln w="22225">
                  <a:solidFill>
                    <a:schemeClr val="accent2"/>
                  </a:solidFill>
                  <a:prstDash val="solid"/>
                </a:ln>
              </a:rPr>
              <a:t>la panacée ?</a:t>
            </a:r>
          </a:p>
        </p:txBody>
      </p:sp>
      <p:sp>
        <p:nvSpPr>
          <p:cNvPr id="18" name="Text Placeholder 67">
            <a:extLst>
              <a:ext uri="{FF2B5EF4-FFF2-40B4-BE49-F238E27FC236}">
                <a16:creationId xmlns:a16="http://schemas.microsoft.com/office/drawing/2014/main" id="{18FA5795-2166-467D-95A6-8EDF53AFF08D}"/>
              </a:ext>
            </a:extLst>
          </p:cNvPr>
          <p:cNvSpPr txBox="1">
            <a:spLocks/>
          </p:cNvSpPr>
          <p:nvPr/>
        </p:nvSpPr>
        <p:spPr>
          <a:xfrm>
            <a:off x="1634846" y="7672655"/>
            <a:ext cx="2783810" cy="598381"/>
          </a:xfrm>
          <a:prstGeom prst="rect">
            <a:avLst/>
          </a:prstGeom>
        </p:spPr>
        <p:txBody>
          <a:bodyPr/>
          <a:lstStyle>
            <a:lvl1pPr marL="193510" indent="-193510" algn="l" defTabSz="774040" rtl="0" eaLnBrk="1" latinLnBrk="0" hangingPunct="1">
              <a:lnSpc>
                <a:spcPct val="90000"/>
              </a:lnSpc>
              <a:spcBef>
                <a:spcPts val="847"/>
              </a:spcBef>
              <a:buFont typeface="Arial" panose="020B0604020202020204" pitchFamily="34" charset="0"/>
              <a:buChar char="•"/>
              <a:defRPr sz="2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0530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20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7550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456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158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2860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562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0264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9668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600" b="1" cap="all" dirty="0">
                <a:solidFill>
                  <a:schemeClr val="accent3"/>
                </a:solidFill>
                <a:latin typeface="+mj-lt"/>
              </a:rPr>
              <a:t>Société Francophone de Transfusion Sanguine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78D12B-757F-4562-89C2-66B33857BDEE}"/>
              </a:ext>
            </a:extLst>
          </p:cNvPr>
          <p:cNvSpPr/>
          <p:nvPr/>
        </p:nvSpPr>
        <p:spPr>
          <a:xfrm>
            <a:off x="1741221" y="8462038"/>
            <a:ext cx="2508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5, rue Gustave Eiffel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Bât UITC-Inserm 2ème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94000 CRETEIL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www.sfts.asso.fr/association/sfts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Flèche droite rayée 3">
            <a:extLst>
              <a:ext uri="{FF2B5EF4-FFF2-40B4-BE49-F238E27FC236}">
                <a16:creationId xmlns:a16="http://schemas.microsoft.com/office/drawing/2014/main" id="{28120CD3-B706-4088-9D7F-728F46604588}"/>
              </a:ext>
            </a:extLst>
          </p:cNvPr>
          <p:cNvSpPr/>
          <p:nvPr/>
        </p:nvSpPr>
        <p:spPr>
          <a:xfrm>
            <a:off x="6702184" y="9563616"/>
            <a:ext cx="540000" cy="252000"/>
          </a:xfrm>
          <a:prstGeom prst="strip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18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476B498F-029F-46E7-A0CC-6AA113195B7F}"/>
              </a:ext>
            </a:extLst>
          </p:cNvPr>
          <p:cNvSpPr txBox="1"/>
          <p:nvPr/>
        </p:nvSpPr>
        <p:spPr>
          <a:xfrm>
            <a:off x="0" y="1287684"/>
            <a:ext cx="77406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1F497D"/>
                </a:solidFill>
                <a:ea typeface="Aptos" panose="020B0004020202020204" pitchFamily="34" charset="0"/>
              </a:rPr>
              <a:t>Dr. </a:t>
            </a:r>
            <a:r>
              <a:rPr lang="fr-F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Aline MIRRIONE SAVIN</a:t>
            </a: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Hémovigilance et Sécurité Transfusionnelle </a:t>
            </a:r>
          </a:p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Correspondante Régionale Adjointe </a:t>
            </a:r>
          </a:p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EFS PACA Corse</a:t>
            </a:r>
          </a:p>
          <a:p>
            <a:pPr algn="ctr"/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dirty="0">
                <a:latin typeface="Britannic Bold" panose="020B0903060703020204" pitchFamily="34" charset="0"/>
              </a:rPr>
              <a:t>Enseignements d’une étude entre France, Allemagne et Royaume-Uni</a:t>
            </a:r>
          </a:p>
          <a:p>
            <a:pPr algn="ctr"/>
            <a:r>
              <a:rPr lang="fr-FR" dirty="0">
                <a:latin typeface="Britannic Bold" panose="020B0903060703020204" pitchFamily="34" charset="0"/>
              </a:rPr>
              <a:t>(2013-2022)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C0315B-60E8-4EC8-AB28-306DA418D9FD}"/>
              </a:ext>
            </a:extLst>
          </p:cNvPr>
          <p:cNvSpPr/>
          <p:nvPr/>
        </p:nvSpPr>
        <p:spPr>
          <a:xfrm>
            <a:off x="0" y="3954592"/>
            <a:ext cx="7740649" cy="20621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1F497D"/>
                </a:solidFill>
                <a:ea typeface="Aptos" panose="020B0004020202020204" pitchFamily="34" charset="0"/>
              </a:rPr>
              <a:t>Dr. </a:t>
            </a:r>
            <a:r>
              <a:rPr lang="fr-FR" sz="2000" b="1" dirty="0">
                <a:solidFill>
                  <a:schemeClr val="tx2">
                    <a:lumMod val="75000"/>
                    <a:lumOff val="25000"/>
                  </a:schemeClr>
                </a:solidFill>
                <a:ea typeface="Times New Roman" panose="02020603050405020304" pitchFamily="18" charset="0"/>
              </a:rPr>
              <a:t>Virginie DE LA TAILLE</a:t>
            </a:r>
            <a:r>
              <a:rPr lang="fr-F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fr-FR" sz="2000" b="1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Responsable du Département Surveillance Vigilance Donneurs Patients</a:t>
            </a:r>
          </a:p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au sein de la Direction Médicale EFS (hémovigilance , réactovigilance, pharmacovigilance)</a:t>
            </a:r>
          </a:p>
          <a:p>
            <a:pPr algn="ctr"/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  <a:latin typeface="Britannic Bold" panose="020B0903060703020204" pitchFamily="34" charset="0"/>
              </a:rPr>
              <a:t>Données d’hémovigilance en France (2023-2024)</a:t>
            </a:r>
          </a:p>
          <a:p>
            <a:pPr algn="ctr"/>
            <a:r>
              <a:rPr lang="fr-FR">
                <a:solidFill>
                  <a:schemeClr val="tx1"/>
                </a:solidFill>
                <a:latin typeface="Britannic Bold" panose="020B0903060703020204" pitchFamily="34" charset="0"/>
              </a:rPr>
              <a:t>Présentation de 3 cas de 2024</a:t>
            </a:r>
            <a:endParaRPr lang="fr-FR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9881FE7-36C0-4FF0-8C1C-5D6851DA5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05" y="8245446"/>
            <a:ext cx="1294949" cy="82912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5F79DA9-BA4A-423B-A71B-D43B738BAEA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1" b="16816"/>
          <a:stretch/>
        </p:blipFill>
        <p:spPr>
          <a:xfrm>
            <a:off x="4569687" y="7036591"/>
            <a:ext cx="2783810" cy="1940957"/>
          </a:xfrm>
          <a:prstGeom prst="rect">
            <a:avLst/>
          </a:prstGeom>
        </p:spPr>
      </p:pic>
      <p:sp>
        <p:nvSpPr>
          <p:cNvPr id="11" name="Text Placeholder 67">
            <a:extLst>
              <a:ext uri="{FF2B5EF4-FFF2-40B4-BE49-F238E27FC236}">
                <a16:creationId xmlns:a16="http://schemas.microsoft.com/office/drawing/2014/main" id="{B38CCBAE-5510-4726-83B5-543D54E51FB1}"/>
              </a:ext>
            </a:extLst>
          </p:cNvPr>
          <p:cNvSpPr txBox="1">
            <a:spLocks/>
          </p:cNvSpPr>
          <p:nvPr/>
        </p:nvSpPr>
        <p:spPr>
          <a:xfrm>
            <a:off x="1603766" y="7233959"/>
            <a:ext cx="2783810" cy="598381"/>
          </a:xfrm>
          <a:prstGeom prst="rect">
            <a:avLst/>
          </a:prstGeom>
        </p:spPr>
        <p:txBody>
          <a:bodyPr/>
          <a:lstStyle>
            <a:lvl1pPr marL="193510" indent="-193510" algn="l" defTabSz="774040" rtl="0" eaLnBrk="1" latinLnBrk="0" hangingPunct="1">
              <a:lnSpc>
                <a:spcPct val="90000"/>
              </a:lnSpc>
              <a:spcBef>
                <a:spcPts val="847"/>
              </a:spcBef>
              <a:buFont typeface="Arial" panose="020B0604020202020204" pitchFamily="34" charset="0"/>
              <a:buChar char="•"/>
              <a:defRPr sz="2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0530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20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7550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456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158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2860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562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02649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9668" indent="-193510" algn="l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Char char="•"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600" b="1" cap="all" dirty="0">
                <a:solidFill>
                  <a:schemeClr val="accent3"/>
                </a:solidFill>
                <a:latin typeface="+mj-lt"/>
              </a:rPr>
              <a:t>Société Francophone de Transfusion Sanguine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B76451-F29B-44B6-A47E-3F03453C8749}"/>
              </a:ext>
            </a:extLst>
          </p:cNvPr>
          <p:cNvSpPr/>
          <p:nvPr/>
        </p:nvSpPr>
        <p:spPr>
          <a:xfrm>
            <a:off x="1878676" y="7886672"/>
            <a:ext cx="2508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5, rue Gustave Eiffel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Bât UITC-Inserm 2ème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94000 CRETEIL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www.sfts.asso.fr/association/sfts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2595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165</Words>
  <Application>Microsoft Office PowerPoint</Application>
  <PresentationFormat>Personnalisé</PresentationFormat>
  <Paragraphs>34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Aptos</vt:lpstr>
      <vt:lpstr>Aptos Display</vt:lpstr>
      <vt:lpstr>Arial</vt:lpstr>
      <vt:lpstr>Britannic Bold</vt:lpstr>
      <vt:lpstr>Brush Script MT</vt:lpstr>
      <vt:lpstr>Calibri</vt:lpstr>
      <vt:lpstr>Times New Roman</vt:lpstr>
      <vt:lpstr>Trebuchet MS</vt:lpstr>
      <vt:lpstr>Wingdings 3</vt:lpstr>
      <vt:lpstr>Thème Office</vt:lpstr>
      <vt:lpstr>Save the date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date</dc:title>
  <dc:creator>Secrétariat SFTS</dc:creator>
  <cp:lastModifiedBy>Secrétariat SFTS</cp:lastModifiedBy>
  <cp:revision>29</cp:revision>
  <dcterms:created xsi:type="dcterms:W3CDTF">2025-03-19T15:22:15Z</dcterms:created>
  <dcterms:modified xsi:type="dcterms:W3CDTF">2025-04-02T06:42:50Z</dcterms:modified>
</cp:coreProperties>
</file>